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77" r:id="rId4"/>
    <p:sldId id="279" r:id="rId5"/>
    <p:sldId id="280" r:id="rId6"/>
    <p:sldId id="278" r:id="rId7"/>
    <p:sldId id="282" r:id="rId8"/>
    <p:sldId id="283" r:id="rId9"/>
    <p:sldId id="285" r:id="rId10"/>
    <p:sldId id="284" r:id="rId11"/>
    <p:sldId id="281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4FF51-59F4-4352-8F7A-BADA138CB4C2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5ACC4-C809-4C26-A79C-E61999332A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77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FashionGAN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ACC4-C809-4C26-A79C-E61999332A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08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没有满足准则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zh-CN" altLang="en-US" dirty="0" smtClean="0">
                <a:latin typeface="Bell MT" panose="02020503060305020303" pitchFamily="18" charset="0"/>
              </a:rPr>
              <a:t>图像真实性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ACC4-C809-4C26-A79C-E61999332A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60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不直接生成，而是先通过薄板样条变换，没有满足准则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zh-CN" dirty="0" smtClean="0">
                <a:latin typeface="Bell MT" panose="02020503060305020303" pitchFamily="18" charset="0"/>
              </a:rPr>
              <a:t>服装自然性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ACC4-C809-4C26-A79C-E61999332A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40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不直接生成，而是先通过薄板样条变换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ACC4-C809-4C26-A79C-E61999332A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77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不直接生成，而是先通过薄板样条变换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ACC4-C809-4C26-A79C-E61999332A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27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34D2E-8CB9-4ADE-A9EB-C6A3687BA30E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044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BE7F-0618-4100-B4F7-316BA0CB25B3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22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0D1B-E53F-41E5-9618-47A9BCC570D7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3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1F7F-547F-4D46-A914-D89FC2D5148A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4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99BA-AB86-4DA5-BCA8-877F771A4CE3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538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220D-729D-4EBA-A479-1BD2B480E577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5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0D853-74A9-4802-B9FD-CBAF38F7A677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0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BD92-64D0-4FBF-9D40-148BD8583346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C263-688D-4D0B-9EA1-B76A8B7BDA57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99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9430E45-B303-48EB-84D7-612E6C092A6C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049B-7004-4472-A6F3-ADAE1C8862A5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5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2E598E-1D38-47DA-B899-026682949DED}" type="datetime1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860C661-7F43-464E-9F7F-93A8B810B36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72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jpeg"/><Relationship Id="rId5" Type="http://schemas.microsoft.com/office/2007/relationships/hdphoto" Target="../media/hdphoto3.wdp"/><Relationship Id="rId10" Type="http://schemas.openxmlformats.org/officeDocument/2006/relationships/image" Target="../media/image5.jpe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5.wdp"/><Relationship Id="rId3" Type="http://schemas.openxmlformats.org/officeDocument/2006/relationships/image" Target="../media/image2.jp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jpeg"/><Relationship Id="rId4" Type="http://schemas.openxmlformats.org/officeDocument/2006/relationships/image" Target="../media/image22.png"/><Relationship Id="rId9" Type="http://schemas.openxmlformats.org/officeDocument/2006/relationships/image" Target="../media/image12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.jpg"/><Relationship Id="rId7" Type="http://schemas.microsoft.com/office/2007/relationships/hdphoto" Target="../media/hdphoto7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6.wdp"/><Relationship Id="rId10" Type="http://schemas.openxmlformats.org/officeDocument/2006/relationships/image" Target="../media/image13.png"/><Relationship Id="rId4" Type="http://schemas.openxmlformats.org/officeDocument/2006/relationships/image" Target="../media/image30.png"/><Relationship Id="rId9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73895" y="2849007"/>
            <a:ext cx="6510250" cy="1295585"/>
          </a:xfrm>
        </p:spPr>
        <p:txBody>
          <a:bodyPr>
            <a:noAutofit/>
          </a:bodyPr>
          <a:lstStyle/>
          <a:p>
            <a:r>
              <a:rPr lang="zh-CN" altLang="en-US" sz="5400" dirty="0" smtClean="0">
                <a:latin typeface="Bell MT" panose="02020503060305020303" pitchFamily="18" charset="0"/>
              </a:rPr>
              <a:t>基于图像的虚拟试装</a:t>
            </a:r>
            <a:endParaRPr lang="zh-CN" altLang="en-US" sz="5400" dirty="0">
              <a:latin typeface="Bell MT" panose="02020503060305020303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55977" y="4655127"/>
            <a:ext cx="1800493" cy="1295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dirty="0" smtClean="0">
                <a:latin typeface="Bell MT" panose="02020503060305020303" pitchFamily="18" charset="0"/>
              </a:rPr>
              <a:t>沈凯越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algn="dist">
              <a:lnSpc>
                <a:spcPct val="150000"/>
              </a:lnSpc>
            </a:pPr>
            <a:r>
              <a:rPr lang="zh-CN" altLang="en-US" dirty="0">
                <a:latin typeface="Bell MT" panose="02020503060305020303" pitchFamily="18" charset="0"/>
              </a:rPr>
              <a:t>指导</a:t>
            </a:r>
            <a:r>
              <a:rPr lang="zh-CN" altLang="en-US" dirty="0" smtClean="0">
                <a:latin typeface="Bell MT" panose="02020503060305020303" pitchFamily="18" charset="0"/>
              </a:rPr>
              <a:t>老师：胡洋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algn="dist">
              <a:lnSpc>
                <a:spcPct val="150000"/>
              </a:lnSpc>
            </a:pPr>
            <a:fld id="{314A316D-5D6E-497A-A991-7D0212463E90}" type="datetime2">
              <a:rPr lang="zh-CN" altLang="en-US" smtClean="0">
                <a:latin typeface="Bell MT" panose="02020503060305020303" pitchFamily="18" charset="0"/>
              </a:rPr>
              <a:pPr algn="dist">
                <a:lnSpc>
                  <a:spcPct val="150000"/>
                </a:lnSpc>
              </a:pPr>
              <a:t>2019年1月9日</a:t>
            </a:fld>
            <a:endParaRPr lang="en-US" altLang="zh-CN" dirty="0" smtClean="0">
              <a:latin typeface="Bell MT" panose="02020503060305020303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1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2246284" cy="78320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Bell MT" panose="02020503060305020303" pitchFamily="18" charset="0"/>
              </a:rPr>
              <a:t>现有方法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26688" y="1318849"/>
            <a:ext cx="3812262" cy="4106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en-US" dirty="0">
                <a:latin typeface="Bell MT" panose="02020503060305020303" pitchFamily="18" charset="0"/>
              </a:rPr>
              <a:t>一阶</a:t>
            </a:r>
            <a:r>
              <a:rPr lang="en-US" altLang="zh-CN" dirty="0">
                <a:latin typeface="Bell MT" panose="02020503060305020303" pitchFamily="18" charset="0"/>
              </a:rPr>
              <a:t>Encoder-Decoder</a:t>
            </a:r>
            <a:r>
              <a:rPr lang="zh-CN" altLang="en-US" dirty="0">
                <a:latin typeface="Bell MT" panose="02020503060305020303" pitchFamily="18" charset="0"/>
              </a:rPr>
              <a:t>生成网络</a:t>
            </a:r>
            <a:r>
              <a:rPr lang="zh-CN" altLang="zh-CN" dirty="0" smtClean="0">
                <a:latin typeface="Bell MT" panose="02020503060305020303" pitchFamily="18" charset="0"/>
              </a:rPr>
              <a:t>；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zh-CN" dirty="0" smtClean="0">
                <a:latin typeface="Bell MT" panose="02020503060305020303" pitchFamily="18" charset="0"/>
              </a:rPr>
              <a:t>Conditional GAN</a:t>
            </a:r>
            <a:r>
              <a:rPr lang="zh-CN" altLang="en-US" dirty="0" smtClean="0">
                <a:latin typeface="Bell MT" panose="02020503060305020303" pitchFamily="18" charset="0"/>
              </a:rPr>
              <a:t>；</a:t>
            </a:r>
            <a:endParaRPr lang="zh-CN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zh-CN" b="1" dirty="0" smtClean="0">
                <a:latin typeface="Bell MT" panose="02020503060305020303" pitchFamily="18" charset="0"/>
              </a:rPr>
              <a:t>Spatial Transformer Networks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endParaRPr lang="zh-CN" altLang="en-US" dirty="0">
              <a:latin typeface="Bell MT" panose="02020503060305020303" pitchFamily="18" charset="0"/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7244080" y="927247"/>
            <a:ext cx="2246284" cy="783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smtClean="0">
                <a:latin typeface="Bell MT" panose="02020503060305020303" pitchFamily="18" charset="0"/>
              </a:rPr>
              <a:t>改进想法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00667" y="2327563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latin typeface="+mn-ea"/>
              </a:rPr>
              <a:t>}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4800776" y="3002739"/>
            <a:ext cx="180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Bell MT" panose="02020503060305020303" pitchFamily="18" charset="0"/>
              </a:rPr>
              <a:t>图像</a:t>
            </a:r>
            <a:r>
              <a:rPr lang="zh-CN" altLang="en-US" dirty="0" smtClean="0">
                <a:latin typeface="Bell MT" panose="02020503060305020303" pitchFamily="18" charset="0"/>
              </a:rPr>
              <a:t>真实性</a:t>
            </a:r>
            <a:r>
              <a:rPr lang="en-US" altLang="zh-CN" dirty="0" smtClean="0">
                <a:latin typeface="Bell MT" panose="02020503060305020303" pitchFamily="18" charset="0"/>
                <a:sym typeface="Wingdings" panose="05000000000000000000" pitchFamily="2" charset="2"/>
              </a:rPr>
              <a:t>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 flipH="1">
            <a:off x="4789222" y="4216200"/>
            <a:ext cx="180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Bell MT" panose="02020503060305020303" pitchFamily="18" charset="0"/>
              </a:rPr>
              <a:t>服装</a:t>
            </a:r>
            <a:r>
              <a:rPr lang="zh-CN" altLang="zh-CN" dirty="0" smtClean="0">
                <a:latin typeface="Bell MT" panose="02020503060305020303" pitchFamily="18" charset="0"/>
              </a:rPr>
              <a:t>自然性</a:t>
            </a:r>
            <a:r>
              <a:rPr lang="en-US" altLang="zh-CN" dirty="0" smtClean="0">
                <a:latin typeface="Bell MT" panose="02020503060305020303" pitchFamily="18" charset="0"/>
                <a:sym typeface="Wingdings" panose="05000000000000000000" pitchFamily="2" charset="2"/>
              </a:rPr>
              <a:t>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437745" y="3187405"/>
            <a:ext cx="6557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6493163" y="4397107"/>
            <a:ext cx="6557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369695" y="2864239"/>
            <a:ext cx="3030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、上采样</a:t>
            </a:r>
            <a:r>
              <a:rPr lang="en-US" altLang="zh-CN" dirty="0" smtClean="0"/>
              <a:t>+</a:t>
            </a:r>
            <a:r>
              <a:rPr lang="zh-CN" altLang="en-US" dirty="0" smtClean="0"/>
              <a:t>卷积层取代</a:t>
            </a:r>
            <a:endParaRPr lang="en-US" altLang="zh-CN" dirty="0" smtClean="0"/>
          </a:p>
          <a:p>
            <a:r>
              <a:rPr lang="zh-CN" altLang="en-US" dirty="0" smtClean="0"/>
              <a:t>反卷积，解决棋盘问题；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、修改网络损失函数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7422629" y="4073941"/>
            <a:ext cx="316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、研究传统的平面变换方法；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、先用神经网络提取特征，再学习映射关系，放松约束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0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Bell MT" panose="02020503060305020303" pitchFamily="18" charset="0"/>
              </a:rPr>
              <a:t>任务清单</a:t>
            </a:r>
            <a:endParaRPr lang="zh-CN" altLang="en-US" sz="36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1412" y="2253672"/>
            <a:ext cx="54494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>
                <a:latin typeface="Bell MT" panose="02020503060305020303" pitchFamily="18" charset="0"/>
              </a:rPr>
              <a:t>已实现：</a:t>
            </a:r>
            <a:endParaRPr lang="en-US" altLang="zh-CN" sz="2000" b="1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Bell MT" panose="02020503060305020303" pitchFamily="18" charset="0"/>
              </a:rPr>
              <a:t>编写网络爬虫代码，从</a:t>
            </a:r>
            <a:r>
              <a:rPr lang="en-US" altLang="zh-CN" dirty="0" err="1" smtClean="0">
                <a:latin typeface="Bell MT" panose="02020503060305020303" pitchFamily="18" charset="0"/>
              </a:rPr>
              <a:t>Zalando</a:t>
            </a:r>
            <a:r>
              <a:rPr lang="zh-CN" altLang="en-US" dirty="0" smtClean="0">
                <a:latin typeface="Bell MT" panose="02020503060305020303" pitchFamily="18" charset="0"/>
              </a:rPr>
              <a:t>网站获取所需信息</a:t>
            </a:r>
            <a:r>
              <a:rPr lang="zh-CN" altLang="zh-CN" dirty="0" smtClean="0">
                <a:latin typeface="Bell MT" panose="02020503060305020303" pitchFamily="18" charset="0"/>
              </a:rPr>
              <a:t>；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Bell MT" panose="02020503060305020303" pitchFamily="18" charset="0"/>
              </a:rPr>
              <a:t>学习、掌握</a:t>
            </a:r>
            <a:r>
              <a:rPr lang="en-US" altLang="zh-CN" dirty="0" err="1" smtClean="0">
                <a:latin typeface="Bell MT" panose="02020503060305020303" pitchFamily="18" charset="0"/>
              </a:rPr>
              <a:t>TensorFlow</a:t>
            </a:r>
            <a:r>
              <a:rPr lang="zh-CN" altLang="en-US" dirty="0" smtClean="0">
                <a:latin typeface="Bell MT" panose="02020503060305020303" pitchFamily="18" charset="0"/>
              </a:rPr>
              <a:t>、</a:t>
            </a:r>
            <a:r>
              <a:rPr lang="en-US" altLang="zh-CN" dirty="0" err="1" smtClean="0">
                <a:latin typeface="Bell MT" panose="02020503060305020303" pitchFamily="18" charset="0"/>
              </a:rPr>
              <a:t>PyTorch</a:t>
            </a:r>
            <a:r>
              <a:rPr lang="zh-CN" altLang="en-US" dirty="0" smtClean="0">
                <a:latin typeface="Bell MT" panose="02020503060305020303" pitchFamily="18" charset="0"/>
              </a:rPr>
              <a:t>框架；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Bell MT" panose="02020503060305020303" pitchFamily="18" charset="0"/>
              </a:rPr>
              <a:t>查阅相关文献，熟悉已有研究设计的网络框架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Bell MT" panose="02020503060305020303" pitchFamily="18" charset="0"/>
              </a:rPr>
              <a:t>复现</a:t>
            </a:r>
            <a:r>
              <a:rPr lang="en-US" altLang="zh-CN" dirty="0" smtClean="0">
                <a:latin typeface="Bell MT" panose="02020503060305020303" pitchFamily="18" charset="0"/>
              </a:rPr>
              <a:t>CP-VTON</a:t>
            </a:r>
            <a:r>
              <a:rPr lang="zh-CN" altLang="en-US" dirty="0" smtClean="0">
                <a:latin typeface="Bell MT" panose="02020503060305020303" pitchFamily="18" charset="0"/>
              </a:rPr>
              <a:t>结果，通过分析失败的生成样本寻找可改进的地方</a:t>
            </a:r>
            <a:r>
              <a:rPr lang="zh-CN" altLang="en-US" dirty="0">
                <a:latin typeface="Bell MT" panose="02020503060305020303" pitchFamily="18" charset="0"/>
              </a:rPr>
              <a:t>。</a:t>
            </a:r>
            <a:endParaRPr lang="zh-CN" altLang="zh-CN" dirty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dirty="0">
              <a:latin typeface="Bell MT" panose="02020503060305020303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090867" y="1709651"/>
            <a:ext cx="0" cy="4598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164757" y="2253672"/>
            <a:ext cx="53806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>
                <a:latin typeface="Bell MT" panose="02020503060305020303" pitchFamily="18" charset="0"/>
              </a:rPr>
              <a:t>待实现：</a:t>
            </a:r>
            <a:endParaRPr lang="en-US" altLang="zh-CN" sz="2000" b="1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Bell MT" panose="02020503060305020303" pitchFamily="18" charset="0"/>
              </a:rPr>
              <a:t>复现</a:t>
            </a:r>
            <a:r>
              <a:rPr lang="en-US" altLang="zh-CN" dirty="0" smtClean="0">
                <a:latin typeface="Bell MT" panose="02020503060305020303" pitchFamily="18" charset="0"/>
              </a:rPr>
              <a:t>VITON</a:t>
            </a:r>
            <a:r>
              <a:rPr lang="zh-CN" altLang="en-US" dirty="0" smtClean="0">
                <a:latin typeface="Bell MT" panose="02020503060305020303" pitchFamily="18" charset="0"/>
              </a:rPr>
              <a:t>结果，将</a:t>
            </a:r>
            <a:r>
              <a:rPr lang="en-US" altLang="zh-CN" dirty="0" err="1" smtClean="0">
                <a:latin typeface="Bell MT" panose="02020503060305020303" pitchFamily="18" charset="0"/>
              </a:rPr>
              <a:t>TensorFlow</a:t>
            </a:r>
            <a:r>
              <a:rPr lang="zh-CN" altLang="en-US" dirty="0" smtClean="0">
                <a:latin typeface="Bell MT" panose="02020503060305020303" pitchFamily="18" charset="0"/>
              </a:rPr>
              <a:t>版本用</a:t>
            </a:r>
            <a:r>
              <a:rPr lang="en-US" altLang="zh-CN" dirty="0" err="1" smtClean="0">
                <a:latin typeface="Bell MT" panose="02020503060305020303" pitchFamily="18" charset="0"/>
              </a:rPr>
              <a:t>PyTorch</a:t>
            </a:r>
            <a:r>
              <a:rPr lang="zh-CN" altLang="en-US" dirty="0" smtClean="0">
                <a:latin typeface="Bell MT" panose="02020503060305020303" pitchFamily="18" charset="0"/>
              </a:rPr>
              <a:t>框架改写，熟悉整个网络流程；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Bell MT" panose="02020503060305020303" pitchFamily="18" charset="0"/>
              </a:rPr>
              <a:t>尝试已有的改进思路，调整网络架构及损失函数</a:t>
            </a:r>
            <a:r>
              <a:rPr lang="zh-CN" altLang="zh-CN" dirty="0" smtClean="0">
                <a:latin typeface="Bell MT" panose="02020503060305020303" pitchFamily="18" charset="0"/>
              </a:rPr>
              <a:t>；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Bell MT" panose="02020503060305020303" pitchFamily="18" charset="0"/>
              </a:rPr>
              <a:t>进一步阅读论文找新的思路并实现</a:t>
            </a:r>
            <a:r>
              <a:rPr lang="zh-CN" altLang="zh-CN" dirty="0" smtClean="0">
                <a:latin typeface="Bell MT" panose="02020503060305020303" pitchFamily="18" charset="0"/>
              </a:rPr>
              <a:t>；</a:t>
            </a:r>
            <a:endParaRPr lang="zh-CN" altLang="zh-CN" dirty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Bell MT" panose="02020503060305020303" pitchFamily="18" charset="0"/>
              </a:rPr>
              <a:t>制作</a:t>
            </a:r>
            <a:r>
              <a:rPr lang="en-US" altLang="zh-CN" dirty="0" err="1" smtClean="0">
                <a:latin typeface="Bell MT" panose="02020503060305020303" pitchFamily="18" charset="0"/>
              </a:rPr>
              <a:t>Zalando</a:t>
            </a:r>
            <a:r>
              <a:rPr lang="zh-CN" altLang="en-US" dirty="0" smtClean="0">
                <a:latin typeface="Bell MT" panose="02020503060305020303" pitchFamily="18" charset="0"/>
              </a:rPr>
              <a:t>数据集</a:t>
            </a:r>
            <a:r>
              <a:rPr lang="zh-CN" altLang="zh-CN" dirty="0" smtClean="0">
                <a:latin typeface="Bell MT" panose="02020503060305020303" pitchFamily="18" charset="0"/>
              </a:rPr>
              <a:t>。</a:t>
            </a:r>
            <a:endParaRPr lang="zh-CN" altLang="zh-CN" dirty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dirty="0">
              <a:latin typeface="Bell MT" panose="02020503060305020303" pitchFamily="18" charset="0"/>
            </a:endParaRPr>
          </a:p>
        </p:txBody>
      </p:sp>
      <p:pic>
        <p:nvPicPr>
          <p:cNvPr id="10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204" t="13255" r="73899" b="57735"/>
          <a:stretch/>
        </p:blipFill>
        <p:spPr>
          <a:xfrm>
            <a:off x="9143076" y="5186020"/>
            <a:ext cx="757382" cy="9099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655" y="5184681"/>
            <a:ext cx="683490" cy="911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39" y="5186020"/>
            <a:ext cx="739835" cy="9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6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883131" y="3347771"/>
            <a:ext cx="6510250" cy="1295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5400" dirty="0" smtClean="0">
                <a:latin typeface="Bell MT" panose="02020503060305020303" pitchFamily="18" charset="0"/>
              </a:rPr>
              <a:t>基于图像的虚拟试装</a:t>
            </a:r>
            <a:endParaRPr lang="en-US" altLang="zh-CN" sz="5400" dirty="0" smtClean="0">
              <a:latin typeface="Bell MT" panose="0202050306030502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400" dirty="0" smtClean="0">
                <a:latin typeface="Bell MT" panose="02020503060305020303" pitchFamily="18" charset="0"/>
              </a:rPr>
              <a:t>Q&amp;A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Bell MT" panose="02020503060305020303" pitchFamily="18" charset="0"/>
              </a:rPr>
              <a:t>沈凯越</a:t>
            </a:r>
            <a:endParaRPr lang="zh-CN" altLang="en-US" sz="20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4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Bell MT" panose="02020503060305020303" pitchFamily="18" charset="0"/>
              </a:rPr>
              <a:t>选题</a:t>
            </a:r>
            <a:r>
              <a:rPr lang="zh-CN" altLang="en-US" sz="3200" dirty="0" smtClean="0">
                <a:latin typeface="Bell MT" panose="02020503060305020303" pitchFamily="18" charset="0"/>
              </a:rPr>
              <a:t>依据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98" b="23715"/>
          <a:stretch/>
        </p:blipFill>
        <p:spPr>
          <a:xfrm>
            <a:off x="5557409" y="1918168"/>
            <a:ext cx="5493211" cy="3487373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6905" t="27838" r="1794" b="3549"/>
          <a:stretch/>
        </p:blipFill>
        <p:spPr>
          <a:xfrm>
            <a:off x="1097280" y="1999456"/>
            <a:ext cx="4348264" cy="326764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27634" y="3189549"/>
            <a:ext cx="22986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 smtClean="0">
                <a:solidFill>
                  <a:srgbClr val="FF0000"/>
                </a:solidFill>
              </a:rPr>
              <a:t>×</a:t>
            </a:r>
            <a:endParaRPr lang="zh-CN" altLang="en-US" sz="13800" b="1" dirty="0">
              <a:solidFill>
                <a:srgbClr val="FF0000"/>
              </a:solidFill>
            </a:endParaRPr>
          </a:p>
        </p:txBody>
      </p:sp>
      <p:pic>
        <p:nvPicPr>
          <p:cNvPr id="14" name="内容占位符 3"/>
          <p:cNvPicPr>
            <a:picLocks noChangeAspect="1"/>
          </p:cNvPicPr>
          <p:nvPr/>
        </p:nvPicPr>
        <p:blipFill rotWithShape="1">
          <a:blip r:embed="rId2"/>
          <a:srcRect b="82026"/>
          <a:stretch/>
        </p:blipFill>
        <p:spPr>
          <a:xfrm>
            <a:off x="5545380" y="667253"/>
            <a:ext cx="5456600" cy="107010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474737" y="4054354"/>
            <a:ext cx="26070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 smtClean="0">
                <a:solidFill>
                  <a:srgbClr val="92D05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√</a:t>
            </a:r>
            <a:endParaRPr lang="zh-CN" altLang="en-US" sz="13800" dirty="0">
              <a:solidFill>
                <a:srgbClr val="92D05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22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Bell MT" panose="02020503060305020303" pitchFamily="18" charset="0"/>
              </a:rPr>
              <a:t>最终</a:t>
            </a:r>
            <a:r>
              <a:rPr lang="zh-CN" altLang="en-US" sz="3200" dirty="0" smtClean="0">
                <a:latin typeface="Bell MT" panose="02020503060305020303" pitchFamily="18" charset="0"/>
              </a:rPr>
              <a:t>目标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17" y="2883545"/>
            <a:ext cx="1793471" cy="258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78" y="2759666"/>
            <a:ext cx="2093702" cy="3004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18" y="2759666"/>
            <a:ext cx="2105891" cy="29877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83855" y="371385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＋</a:t>
            </a: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283498" y="4169617"/>
            <a:ext cx="1576647" cy="8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366625" y="3155051"/>
            <a:ext cx="1925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latin typeface="+mj-ea"/>
                <a:ea typeface="+mj-ea"/>
              </a:rPr>
              <a:t>模型</a:t>
            </a:r>
            <a:r>
              <a:rPr lang="zh-CN" altLang="en-US" sz="4400" b="1" dirty="0" smtClean="0">
                <a:latin typeface="Adobe 明體 Std L" panose="02020300000000000000" pitchFamily="18" charset="-128"/>
                <a:ea typeface="Adobe 明體 Std L" panose="02020300000000000000" pitchFamily="18" charset="-128"/>
              </a:rPr>
              <a:t>？</a:t>
            </a:r>
            <a:endParaRPr lang="zh-CN" altLang="en-US" sz="4400" b="1" dirty="0"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60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Bell MT" panose="02020503060305020303" pitchFamily="18" charset="0"/>
              </a:rPr>
              <a:t>研究现状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6310" y="1904149"/>
            <a:ext cx="6244402" cy="171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Bell MT" panose="02020503060305020303" pitchFamily="18" charset="0"/>
              </a:rPr>
              <a:t>基于</a:t>
            </a:r>
            <a:r>
              <a:rPr lang="zh-CN" altLang="en-US" dirty="0">
                <a:latin typeface="Bell MT" panose="02020503060305020303" pitchFamily="18" charset="0"/>
              </a:rPr>
              <a:t>计算机图形学的模型（需人体</a:t>
            </a:r>
            <a:r>
              <a:rPr lang="en-US" altLang="zh-CN" dirty="0">
                <a:latin typeface="Adobe Caslon Pro" panose="0205050205050A020403" pitchFamily="18" charset="0"/>
              </a:rPr>
              <a:t>3</a:t>
            </a:r>
            <a:r>
              <a:rPr lang="en-US" altLang="zh-CN" dirty="0">
                <a:latin typeface="Bell MT" panose="02020503060305020303" pitchFamily="18" charset="0"/>
              </a:rPr>
              <a:t>D</a:t>
            </a:r>
            <a:r>
              <a:rPr lang="zh-CN" altLang="en-US" dirty="0">
                <a:latin typeface="Bell MT" panose="02020503060305020303" pitchFamily="18" charset="0"/>
              </a:rPr>
              <a:t>信息</a:t>
            </a:r>
            <a:r>
              <a:rPr lang="zh-CN" altLang="en-US" dirty="0" smtClean="0">
                <a:latin typeface="Bell MT" panose="02020503060305020303" pitchFamily="18" charset="0"/>
              </a:rPr>
              <a:t>）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err="1" smtClean="0">
                <a:latin typeface="Bell MT" panose="02020503060305020303" pitchFamily="18" charset="0"/>
              </a:rPr>
              <a:t>FashionGAN</a:t>
            </a:r>
            <a:r>
              <a:rPr lang="zh-CN" altLang="en-US" dirty="0" smtClean="0">
                <a:latin typeface="Bell MT" panose="02020503060305020303" pitchFamily="18" charset="0"/>
              </a:rPr>
              <a:t>（基于文本描述的换装）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latin typeface="Bell MT" panose="02020503060305020303" pitchFamily="18" charset="0"/>
              </a:rPr>
              <a:t>CAGAN</a:t>
            </a:r>
            <a:r>
              <a:rPr lang="zh-CN" altLang="en-US" dirty="0" smtClean="0">
                <a:latin typeface="Bell MT" panose="02020503060305020303" pitchFamily="18" charset="0"/>
              </a:rPr>
              <a:t>（换装问题→图像类比问题）</a:t>
            </a:r>
            <a:endParaRPr lang="zh-CN" altLang="zh-CN" dirty="0">
              <a:latin typeface="Bell MT" panose="020205030603050203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latin typeface="Bell MT" panose="02020503060305020303" pitchFamily="18" charset="0"/>
              </a:rPr>
              <a:t>VITON/CP-VTON</a:t>
            </a:r>
            <a:r>
              <a:rPr lang="zh-CN" altLang="en-US" dirty="0" smtClean="0">
                <a:latin typeface="Bell MT" panose="02020503060305020303" pitchFamily="18" charset="0"/>
              </a:rPr>
              <a:t>：分两阶段生成</a:t>
            </a:r>
            <a:r>
              <a:rPr lang="en-US" altLang="zh-CN" dirty="0" smtClean="0">
                <a:latin typeface="Bell MT" panose="02020503060305020303" pitchFamily="18" charset="0"/>
              </a:rPr>
              <a:t>+</a:t>
            </a:r>
            <a:r>
              <a:rPr lang="zh-CN" altLang="en-US" dirty="0" smtClean="0">
                <a:latin typeface="Bell MT" panose="02020503060305020303" pitchFamily="18" charset="0"/>
              </a:rPr>
              <a:t>服装</a:t>
            </a:r>
            <a:r>
              <a:rPr lang="en-US" altLang="zh-CN" dirty="0" smtClean="0">
                <a:latin typeface="Bell MT" panose="02020503060305020303" pitchFamily="18" charset="0"/>
              </a:rPr>
              <a:t>TPS</a:t>
            </a:r>
            <a:r>
              <a:rPr lang="zh-CN" altLang="en-US" dirty="0" smtClean="0">
                <a:latin typeface="Bell MT" panose="02020503060305020303" pitchFamily="18" charset="0"/>
              </a:rPr>
              <a:t>变换！！！</a:t>
            </a:r>
            <a:endParaRPr lang="zh-CN" altLang="en-US" dirty="0">
              <a:latin typeface="Bell MT" panose="02020503060305020303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5418" y="4079033"/>
            <a:ext cx="1782618" cy="2234551"/>
            <a:chOff x="326130" y="4011075"/>
            <a:chExt cx="1782618" cy="223455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/>
            <a:srcRect l="51151"/>
            <a:stretch/>
          </p:blipFill>
          <p:spPr>
            <a:xfrm>
              <a:off x="326130" y="4011075"/>
              <a:ext cx="1782618" cy="223455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345945" y="57839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1</a:t>
              </a:r>
              <a:endParaRPr lang="zh-CN" altLang="en-US" sz="2400" b="1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85490" y="3809820"/>
            <a:ext cx="3908066" cy="2503764"/>
            <a:chOff x="1832913" y="3809820"/>
            <a:chExt cx="3908066" cy="250376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/>
            <a:srcRect l="-3246" b="22122"/>
            <a:stretch/>
          </p:blipFill>
          <p:spPr>
            <a:xfrm>
              <a:off x="1832913" y="3809820"/>
              <a:ext cx="3908066" cy="2503764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022807" y="584790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2</a:t>
              </a:r>
              <a:endParaRPr lang="zh-CN" altLang="en-US" sz="2400" b="1" dirty="0"/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2267013" y="3837528"/>
            <a:ext cx="0" cy="2499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66936" y="3837528"/>
            <a:ext cx="0" cy="2499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9012446" y="3823206"/>
            <a:ext cx="0" cy="2499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429851" y="3860800"/>
            <a:ext cx="2508635" cy="2441579"/>
            <a:chOff x="6383671" y="3860800"/>
            <a:chExt cx="2508635" cy="244157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3671" y="3860800"/>
              <a:ext cx="2508635" cy="244157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6498947" y="584071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3</a:t>
              </a:r>
              <a:endParaRPr lang="zh-CN" altLang="en-US" sz="2400" b="1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143428" y="2983345"/>
            <a:ext cx="2185616" cy="3339612"/>
            <a:chOff x="9143428" y="2983345"/>
            <a:chExt cx="2185616" cy="33396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7"/>
            <a:srcRect r="57995"/>
            <a:stretch/>
          </p:blipFill>
          <p:spPr>
            <a:xfrm>
              <a:off x="9263569" y="2983345"/>
              <a:ext cx="2065475" cy="3339612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9143428" y="58407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4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766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Bell MT" panose="02020503060305020303" pitchFamily="18" charset="0"/>
              </a:rPr>
              <a:t>虚拟试装准则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14764" y="2281382"/>
            <a:ext cx="95333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Bell MT" panose="02020503060305020303" pitchFamily="18" charset="0"/>
              </a:rPr>
              <a:t>姿态一致性：</a:t>
            </a:r>
            <a:r>
              <a:rPr lang="zh-CN" altLang="zh-CN" dirty="0" smtClean="0">
                <a:latin typeface="Bell MT" panose="02020503060305020303" pitchFamily="18" charset="0"/>
              </a:rPr>
              <a:t>生成</a:t>
            </a:r>
            <a:r>
              <a:rPr lang="zh-CN" altLang="zh-CN" dirty="0">
                <a:latin typeface="Bell MT" panose="02020503060305020303" pitchFamily="18" charset="0"/>
              </a:rPr>
              <a:t>图像中的用户的体形和姿势和其提供的原图保持</a:t>
            </a:r>
            <a:r>
              <a:rPr lang="zh-CN" altLang="zh-CN" dirty="0" smtClean="0">
                <a:latin typeface="Bell MT" panose="02020503060305020303" pitchFamily="18" charset="0"/>
              </a:rPr>
              <a:t>一致</a:t>
            </a:r>
            <a:r>
              <a:rPr lang="en-US" altLang="zh-CN" dirty="0" smtClean="0">
                <a:latin typeface="Bell MT" panose="02020503060305020303" pitchFamily="18" charset="0"/>
              </a:rPr>
              <a:t>      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 smtClean="0">
                <a:latin typeface="Bell MT" panose="02020503060305020303" pitchFamily="18" charset="0"/>
              </a:rPr>
              <a:t>服装</a:t>
            </a:r>
            <a:r>
              <a:rPr lang="zh-CN" altLang="zh-CN" dirty="0">
                <a:latin typeface="Bell MT" panose="02020503060305020303" pitchFamily="18" charset="0"/>
              </a:rPr>
              <a:t>自然性：产品服装形变自然，同时准确贴合用户</a:t>
            </a:r>
            <a:r>
              <a:rPr lang="zh-CN" altLang="zh-CN" dirty="0" smtClean="0">
                <a:latin typeface="Bell MT" panose="02020503060305020303" pitchFamily="18" charset="0"/>
              </a:rPr>
              <a:t>身体</a:t>
            </a:r>
            <a:endParaRPr lang="zh-CN" altLang="zh-CN" dirty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Bell MT" panose="02020503060305020303" pitchFamily="18" charset="0"/>
              </a:rPr>
              <a:t>图像真实性：</a:t>
            </a:r>
            <a:r>
              <a:rPr lang="zh-CN" altLang="zh-CN" dirty="0" smtClean="0">
                <a:latin typeface="Bell MT" panose="02020503060305020303" pitchFamily="18" charset="0"/>
              </a:rPr>
              <a:t>服装</a:t>
            </a:r>
            <a:r>
              <a:rPr lang="zh-CN" altLang="zh-CN" dirty="0">
                <a:latin typeface="Bell MT" panose="02020503060305020303" pitchFamily="18" charset="0"/>
              </a:rPr>
              <a:t>特征尽可能保留，如颜色、材质、细节（刺绣、商标</a:t>
            </a:r>
            <a:r>
              <a:rPr lang="zh-CN" altLang="zh-CN" dirty="0" smtClean="0">
                <a:latin typeface="Bell MT" panose="02020503060305020303" pitchFamily="18" charset="0"/>
              </a:rPr>
              <a:t>），</a:t>
            </a:r>
            <a:r>
              <a:rPr lang="zh-CN" altLang="zh-CN" dirty="0">
                <a:latin typeface="Bell MT" panose="02020503060305020303" pitchFamily="18" charset="0"/>
              </a:rPr>
              <a:t>图像</a:t>
            </a:r>
            <a:r>
              <a:rPr lang="zh-CN" altLang="zh-CN" dirty="0" smtClean="0">
                <a:latin typeface="Bell MT" panose="02020503060305020303" pitchFamily="18" charset="0"/>
              </a:rPr>
              <a:t>整体</a:t>
            </a:r>
            <a:r>
              <a:rPr lang="zh-CN" altLang="en-US" dirty="0" smtClean="0">
                <a:latin typeface="Bell MT" panose="02020503060305020303" pitchFamily="18" charset="0"/>
              </a:rPr>
              <a:t>真实</a:t>
            </a:r>
            <a:endParaRPr lang="zh-CN" altLang="zh-CN" dirty="0">
              <a:latin typeface="Bell MT" panose="02020503060305020303" pitchFamily="18" charset="0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Bell MT" panose="02020503060305020303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864" y="3027032"/>
            <a:ext cx="381000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031" y="3573128"/>
            <a:ext cx="295275" cy="333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891" y="4126876"/>
            <a:ext cx="295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0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Bell MT" panose="02020503060305020303" pitchFamily="18" charset="0"/>
              </a:rPr>
              <a:t>现有方法及问题</a:t>
            </a:r>
            <a:r>
              <a:rPr lang="zh-CN" altLang="en-US" sz="3200" dirty="0" smtClean="0">
                <a:latin typeface="Bell MT" panose="02020503060305020303" pitchFamily="18" charset="0"/>
              </a:rPr>
              <a:t>（</a:t>
            </a:r>
            <a:r>
              <a:rPr lang="en-US" altLang="zh-CN" sz="3200" dirty="0" smtClean="0">
                <a:latin typeface="Bell MT" panose="02020503060305020303" pitchFamily="18" charset="0"/>
              </a:rPr>
              <a:t>1</a:t>
            </a:r>
            <a:r>
              <a:rPr lang="zh-CN" altLang="en-US" sz="3200" dirty="0" smtClean="0">
                <a:latin typeface="Bell MT" panose="02020503060305020303" pitchFamily="18" charset="0"/>
              </a:rPr>
              <a:t>）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3851" y="1467083"/>
            <a:ext cx="38122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Bell MT" panose="02020503060305020303" pitchFamily="18" charset="0"/>
              </a:rPr>
              <a:t>一阶</a:t>
            </a:r>
            <a:r>
              <a:rPr lang="en-US" altLang="zh-CN" dirty="0">
                <a:latin typeface="Bell MT" panose="02020503060305020303" pitchFamily="18" charset="0"/>
              </a:rPr>
              <a:t>Encoder-Decoder</a:t>
            </a:r>
            <a:r>
              <a:rPr lang="zh-CN" altLang="en-US" dirty="0">
                <a:latin typeface="Bell MT" panose="02020503060305020303" pitchFamily="18" charset="0"/>
              </a:rPr>
              <a:t>生成网络</a:t>
            </a:r>
            <a:r>
              <a:rPr lang="zh-CN" altLang="zh-CN" dirty="0">
                <a:latin typeface="Bell MT" panose="02020503060305020303" pitchFamily="18" charset="0"/>
              </a:rPr>
              <a:t>；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smtClean="0">
                <a:latin typeface="Bell MT" panose="02020503060305020303" pitchFamily="18" charset="0"/>
              </a:rPr>
              <a:t>Conditional GAN</a:t>
            </a:r>
            <a:r>
              <a:rPr lang="zh-CN" altLang="en-US" dirty="0" smtClean="0">
                <a:latin typeface="Bell MT" panose="02020503060305020303" pitchFamily="18" charset="0"/>
              </a:rPr>
              <a:t>；</a:t>
            </a:r>
            <a:endParaRPr lang="en-US" altLang="zh-CN" dirty="0" smtClean="0">
              <a:latin typeface="Bell MT" panose="02020503060305020303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060314" y="3157076"/>
            <a:ext cx="4502943" cy="2412383"/>
            <a:chOff x="5456646" y="2055974"/>
            <a:chExt cx="4111533" cy="2093069"/>
          </a:xfrm>
        </p:grpSpPr>
        <p:grpSp>
          <p:nvGrpSpPr>
            <p:cNvPr id="29" name="组合 28"/>
            <p:cNvGrpSpPr/>
            <p:nvPr/>
          </p:nvGrpSpPr>
          <p:grpSpPr>
            <a:xfrm>
              <a:off x="5531022" y="2055974"/>
              <a:ext cx="4037157" cy="2045788"/>
              <a:chOff x="5853438" y="3710664"/>
              <a:chExt cx="4619905" cy="2288288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127" y="3710664"/>
                <a:ext cx="1716216" cy="2288288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3438" y="3940553"/>
                <a:ext cx="1303368" cy="1737824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6312" y="4083283"/>
                <a:ext cx="1933575" cy="1543050"/>
              </a:xfrm>
              <a:prstGeom prst="rect">
                <a:avLst/>
              </a:prstGeom>
            </p:spPr>
          </p:pic>
        </p:grpSp>
        <p:sp>
          <p:nvSpPr>
            <p:cNvPr id="30" name="文本框 29"/>
            <p:cNvSpPr txBox="1"/>
            <p:nvPr/>
          </p:nvSpPr>
          <p:spPr>
            <a:xfrm>
              <a:off x="5456646" y="3828597"/>
              <a:ext cx="275463" cy="320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1</a:t>
              </a:r>
              <a:endParaRPr lang="zh-CN" altLang="en-US" b="1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882472" y="2971312"/>
            <a:ext cx="5330011" cy="2729415"/>
            <a:chOff x="346143" y="3312483"/>
            <a:chExt cx="5330011" cy="2729415"/>
          </a:xfrm>
        </p:grpSpPr>
        <p:grpSp>
          <p:nvGrpSpPr>
            <p:cNvPr id="28" name="组合 27"/>
            <p:cNvGrpSpPr/>
            <p:nvPr/>
          </p:nvGrpSpPr>
          <p:grpSpPr>
            <a:xfrm>
              <a:off x="346143" y="3377582"/>
              <a:ext cx="5330011" cy="2533050"/>
              <a:chOff x="-576171" y="3866054"/>
              <a:chExt cx="4752524" cy="2340399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4754" y="3866054"/>
                <a:ext cx="2701599" cy="2271799"/>
              </a:xfrm>
              <a:prstGeom prst="rect">
                <a:avLst/>
              </a:prstGeom>
            </p:spPr>
          </p:pic>
          <p:sp>
            <p:nvSpPr>
              <p:cNvPr id="27" name="文本框 26"/>
              <p:cNvSpPr txBox="1"/>
              <p:nvPr/>
            </p:nvSpPr>
            <p:spPr>
              <a:xfrm>
                <a:off x="-576171" y="5865211"/>
                <a:ext cx="268999" cy="341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2</a:t>
                </a:r>
                <a:endParaRPr lang="zh-CN" altLang="en-US" b="1" dirty="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601498" y="3312483"/>
              <a:ext cx="2161750" cy="2729415"/>
              <a:chOff x="601498" y="3312483"/>
              <a:chExt cx="2161750" cy="2729415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498" y="3312483"/>
                <a:ext cx="1793471" cy="2589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</p:pic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777" y="3452898"/>
                <a:ext cx="1793471" cy="2589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</p:pic>
        </p:grpSp>
      </p:grpSp>
      <p:cxnSp>
        <p:nvCxnSpPr>
          <p:cNvPr id="39" name="直接连接符 38"/>
          <p:cNvCxnSpPr/>
          <p:nvPr/>
        </p:nvCxnSpPr>
        <p:spPr>
          <a:xfrm>
            <a:off x="5758358" y="3111727"/>
            <a:ext cx="0" cy="2499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70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l="41814"/>
          <a:stretch/>
        </p:blipFill>
        <p:spPr>
          <a:xfrm>
            <a:off x="1182253" y="2044584"/>
            <a:ext cx="5816598" cy="388890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099124" y="741326"/>
            <a:ext cx="93472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Bell MT" panose="02020503060305020303" pitchFamily="18" charset="0"/>
              </a:rPr>
              <a:t>Image-to-Image Translation with Conditional Adversarial Networks</a:t>
            </a:r>
            <a:endParaRPr lang="zh-CN" altLang="en-US" sz="2400" dirty="0">
              <a:latin typeface="Bell MT" panose="02020503060305020303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75149" y="1343626"/>
            <a:ext cx="3291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Bell MT" panose="02020503060305020303" pitchFamily="18" charset="0"/>
              </a:rPr>
              <a:t>Aligned</a:t>
            </a:r>
            <a:r>
              <a:rPr lang="zh-CN" altLang="en-US" sz="2000" dirty="0" smtClean="0">
                <a:latin typeface="Bell MT" panose="02020503060305020303" pitchFamily="18" charset="0"/>
              </a:rPr>
              <a:t>→</a:t>
            </a:r>
            <a:r>
              <a:rPr lang="en-US" altLang="zh-CN" sz="2000" dirty="0" smtClean="0">
                <a:latin typeface="Bell MT" panose="02020503060305020303" pitchFamily="18" charset="0"/>
              </a:rPr>
              <a:t>U-Net architecture</a:t>
            </a:r>
            <a:endParaRPr lang="zh-CN" altLang="en-US" sz="2000" dirty="0">
              <a:latin typeface="Bell MT" panose="02020503060305020303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/>
          <a:srcRect l="42171"/>
          <a:stretch/>
        </p:blipFill>
        <p:spPr>
          <a:xfrm>
            <a:off x="8543638" y="2364509"/>
            <a:ext cx="2244979" cy="3694545"/>
          </a:xfrm>
          <a:prstGeom prst="rect">
            <a:avLst/>
          </a:prstGeom>
        </p:spPr>
      </p:pic>
      <p:sp>
        <p:nvSpPr>
          <p:cNvPr id="25" name="左大括号 10"/>
          <p:cNvSpPr/>
          <p:nvPr/>
        </p:nvSpPr>
        <p:spPr>
          <a:xfrm rot="5400000">
            <a:off x="3713217" y="498302"/>
            <a:ext cx="442946" cy="3048001"/>
          </a:xfrm>
          <a:custGeom>
            <a:avLst/>
            <a:gdLst>
              <a:gd name="connsiteX0" fmla="*/ 442946 w 442946"/>
              <a:gd name="connsiteY0" fmla="*/ 3666836 h 3666836"/>
              <a:gd name="connsiteX1" fmla="*/ 221473 w 442946"/>
              <a:gd name="connsiteY1" fmla="*/ 3629925 h 3666836"/>
              <a:gd name="connsiteX2" fmla="*/ 221473 w 442946"/>
              <a:gd name="connsiteY2" fmla="*/ 1870329 h 3666836"/>
              <a:gd name="connsiteX3" fmla="*/ 0 w 442946"/>
              <a:gd name="connsiteY3" fmla="*/ 1833418 h 3666836"/>
              <a:gd name="connsiteX4" fmla="*/ 221473 w 442946"/>
              <a:gd name="connsiteY4" fmla="*/ 1796507 h 3666836"/>
              <a:gd name="connsiteX5" fmla="*/ 221473 w 442946"/>
              <a:gd name="connsiteY5" fmla="*/ 36911 h 3666836"/>
              <a:gd name="connsiteX6" fmla="*/ 442946 w 442946"/>
              <a:gd name="connsiteY6" fmla="*/ 0 h 3666836"/>
              <a:gd name="connsiteX7" fmla="*/ 442946 w 442946"/>
              <a:gd name="connsiteY7" fmla="*/ 3666836 h 3666836"/>
              <a:gd name="connsiteX0" fmla="*/ 442946 w 442946"/>
              <a:gd name="connsiteY0" fmla="*/ 3666836 h 3666836"/>
              <a:gd name="connsiteX1" fmla="*/ 221473 w 442946"/>
              <a:gd name="connsiteY1" fmla="*/ 3629925 h 3666836"/>
              <a:gd name="connsiteX2" fmla="*/ 221473 w 442946"/>
              <a:gd name="connsiteY2" fmla="*/ 1870329 h 3666836"/>
              <a:gd name="connsiteX3" fmla="*/ 0 w 442946"/>
              <a:gd name="connsiteY3" fmla="*/ 1833418 h 3666836"/>
              <a:gd name="connsiteX4" fmla="*/ 221473 w 442946"/>
              <a:gd name="connsiteY4" fmla="*/ 1796507 h 3666836"/>
              <a:gd name="connsiteX5" fmla="*/ 221473 w 442946"/>
              <a:gd name="connsiteY5" fmla="*/ 36911 h 3666836"/>
              <a:gd name="connsiteX6" fmla="*/ 442946 w 442946"/>
              <a:gd name="connsiteY6" fmla="*/ 0 h 3666836"/>
              <a:gd name="connsiteX0" fmla="*/ 442946 w 442946"/>
              <a:gd name="connsiteY0" fmla="*/ 3666836 h 3666836"/>
              <a:gd name="connsiteX1" fmla="*/ 221473 w 442946"/>
              <a:gd name="connsiteY1" fmla="*/ 3629925 h 3666836"/>
              <a:gd name="connsiteX2" fmla="*/ 221473 w 442946"/>
              <a:gd name="connsiteY2" fmla="*/ 1870329 h 3666836"/>
              <a:gd name="connsiteX3" fmla="*/ 0 w 442946"/>
              <a:gd name="connsiteY3" fmla="*/ 1833418 h 3666836"/>
              <a:gd name="connsiteX4" fmla="*/ 221473 w 442946"/>
              <a:gd name="connsiteY4" fmla="*/ 1796507 h 3666836"/>
              <a:gd name="connsiteX5" fmla="*/ 221473 w 442946"/>
              <a:gd name="connsiteY5" fmla="*/ 36911 h 3666836"/>
              <a:gd name="connsiteX6" fmla="*/ 442946 w 442946"/>
              <a:gd name="connsiteY6" fmla="*/ 0 h 3666836"/>
              <a:gd name="connsiteX7" fmla="*/ 442946 w 442946"/>
              <a:gd name="connsiteY7" fmla="*/ 3666836 h 3666836"/>
              <a:gd name="connsiteX0" fmla="*/ 442946 w 442946"/>
              <a:gd name="connsiteY0" fmla="*/ 3666836 h 3666836"/>
              <a:gd name="connsiteX1" fmla="*/ 221473 w 442946"/>
              <a:gd name="connsiteY1" fmla="*/ 3629925 h 3666836"/>
              <a:gd name="connsiteX2" fmla="*/ 221473 w 442946"/>
              <a:gd name="connsiteY2" fmla="*/ 1870329 h 3666836"/>
              <a:gd name="connsiteX3" fmla="*/ 92364 w 442946"/>
              <a:gd name="connsiteY3" fmla="*/ 1805709 h 3666836"/>
              <a:gd name="connsiteX4" fmla="*/ 221473 w 442946"/>
              <a:gd name="connsiteY4" fmla="*/ 1796507 h 3666836"/>
              <a:gd name="connsiteX5" fmla="*/ 221473 w 442946"/>
              <a:gd name="connsiteY5" fmla="*/ 36911 h 3666836"/>
              <a:gd name="connsiteX6" fmla="*/ 442946 w 442946"/>
              <a:gd name="connsiteY6" fmla="*/ 0 h 3666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946" h="3666836" stroke="0" extrusionOk="0">
                <a:moveTo>
                  <a:pt x="442946" y="3666836"/>
                </a:moveTo>
                <a:cubicBezTo>
                  <a:pt x="320630" y="3666836"/>
                  <a:pt x="221473" y="3650310"/>
                  <a:pt x="221473" y="3629925"/>
                </a:cubicBezTo>
                <a:lnTo>
                  <a:pt x="221473" y="1870329"/>
                </a:lnTo>
                <a:cubicBezTo>
                  <a:pt x="221473" y="1849944"/>
                  <a:pt x="122316" y="1833418"/>
                  <a:pt x="0" y="1833418"/>
                </a:cubicBezTo>
                <a:cubicBezTo>
                  <a:pt x="122316" y="1833418"/>
                  <a:pt x="221473" y="1816892"/>
                  <a:pt x="221473" y="1796507"/>
                </a:cubicBezTo>
                <a:lnTo>
                  <a:pt x="221473" y="36911"/>
                </a:lnTo>
                <a:cubicBezTo>
                  <a:pt x="221473" y="16526"/>
                  <a:pt x="320630" y="0"/>
                  <a:pt x="442946" y="0"/>
                </a:cubicBezTo>
                <a:lnTo>
                  <a:pt x="442946" y="3666836"/>
                </a:lnTo>
                <a:close/>
              </a:path>
              <a:path w="442946" h="3666836" fill="none">
                <a:moveTo>
                  <a:pt x="442946" y="3666836"/>
                </a:moveTo>
                <a:cubicBezTo>
                  <a:pt x="320630" y="3666836"/>
                  <a:pt x="221473" y="3650310"/>
                  <a:pt x="221473" y="3629925"/>
                </a:cubicBezTo>
                <a:lnTo>
                  <a:pt x="221473" y="1870329"/>
                </a:lnTo>
                <a:cubicBezTo>
                  <a:pt x="221473" y="1849944"/>
                  <a:pt x="214680" y="1805709"/>
                  <a:pt x="92364" y="1805709"/>
                </a:cubicBezTo>
                <a:cubicBezTo>
                  <a:pt x="214680" y="1805709"/>
                  <a:pt x="221473" y="1816892"/>
                  <a:pt x="221473" y="1796507"/>
                </a:cubicBezTo>
                <a:lnTo>
                  <a:pt x="221473" y="36911"/>
                </a:lnTo>
                <a:cubicBezTo>
                  <a:pt x="221473" y="16526"/>
                  <a:pt x="320630" y="0"/>
                  <a:pt x="442946" y="0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/>
          <a:srcRect l="6148" r="6626"/>
          <a:stretch/>
        </p:blipFill>
        <p:spPr>
          <a:xfrm>
            <a:off x="6975489" y="2628491"/>
            <a:ext cx="1736436" cy="319087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899204" y="1363775"/>
            <a:ext cx="209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Bell MT" panose="02020503060305020303" pitchFamily="18" charset="0"/>
              </a:rPr>
              <a:t>Unaligned</a:t>
            </a:r>
            <a:r>
              <a:rPr lang="zh-CN" altLang="en-US" sz="2000" dirty="0" smtClean="0">
                <a:latin typeface="Bell MT" panose="02020503060305020303" pitchFamily="18" charset="0"/>
              </a:rPr>
              <a:t>→</a:t>
            </a:r>
            <a:r>
              <a:rPr lang="en-US" altLang="zh-CN" sz="2000" dirty="0" smtClean="0">
                <a:latin typeface="Bell MT" panose="02020503060305020303" pitchFamily="18" charset="0"/>
              </a:rPr>
              <a:t>×</a:t>
            </a:r>
            <a:endParaRPr lang="zh-CN" altLang="en-US" sz="2000" dirty="0">
              <a:latin typeface="Bell MT" panose="02020503060305020303" pitchFamily="18" charset="0"/>
            </a:endParaRPr>
          </a:p>
        </p:txBody>
      </p:sp>
      <p:sp>
        <p:nvSpPr>
          <p:cNvPr id="28" name="左大括号 10"/>
          <p:cNvSpPr/>
          <p:nvPr/>
        </p:nvSpPr>
        <p:spPr>
          <a:xfrm rot="5400000">
            <a:off x="9476700" y="1209057"/>
            <a:ext cx="442946" cy="1694872"/>
          </a:xfrm>
          <a:custGeom>
            <a:avLst/>
            <a:gdLst>
              <a:gd name="connsiteX0" fmla="*/ 442946 w 442946"/>
              <a:gd name="connsiteY0" fmla="*/ 3666836 h 3666836"/>
              <a:gd name="connsiteX1" fmla="*/ 221473 w 442946"/>
              <a:gd name="connsiteY1" fmla="*/ 3629925 h 3666836"/>
              <a:gd name="connsiteX2" fmla="*/ 221473 w 442946"/>
              <a:gd name="connsiteY2" fmla="*/ 1870329 h 3666836"/>
              <a:gd name="connsiteX3" fmla="*/ 0 w 442946"/>
              <a:gd name="connsiteY3" fmla="*/ 1833418 h 3666836"/>
              <a:gd name="connsiteX4" fmla="*/ 221473 w 442946"/>
              <a:gd name="connsiteY4" fmla="*/ 1796507 h 3666836"/>
              <a:gd name="connsiteX5" fmla="*/ 221473 w 442946"/>
              <a:gd name="connsiteY5" fmla="*/ 36911 h 3666836"/>
              <a:gd name="connsiteX6" fmla="*/ 442946 w 442946"/>
              <a:gd name="connsiteY6" fmla="*/ 0 h 3666836"/>
              <a:gd name="connsiteX7" fmla="*/ 442946 w 442946"/>
              <a:gd name="connsiteY7" fmla="*/ 3666836 h 3666836"/>
              <a:gd name="connsiteX0" fmla="*/ 442946 w 442946"/>
              <a:gd name="connsiteY0" fmla="*/ 3666836 h 3666836"/>
              <a:gd name="connsiteX1" fmla="*/ 221473 w 442946"/>
              <a:gd name="connsiteY1" fmla="*/ 3629925 h 3666836"/>
              <a:gd name="connsiteX2" fmla="*/ 221473 w 442946"/>
              <a:gd name="connsiteY2" fmla="*/ 1870329 h 3666836"/>
              <a:gd name="connsiteX3" fmla="*/ 0 w 442946"/>
              <a:gd name="connsiteY3" fmla="*/ 1833418 h 3666836"/>
              <a:gd name="connsiteX4" fmla="*/ 221473 w 442946"/>
              <a:gd name="connsiteY4" fmla="*/ 1796507 h 3666836"/>
              <a:gd name="connsiteX5" fmla="*/ 221473 w 442946"/>
              <a:gd name="connsiteY5" fmla="*/ 36911 h 3666836"/>
              <a:gd name="connsiteX6" fmla="*/ 442946 w 442946"/>
              <a:gd name="connsiteY6" fmla="*/ 0 h 3666836"/>
              <a:gd name="connsiteX0" fmla="*/ 442946 w 442946"/>
              <a:gd name="connsiteY0" fmla="*/ 3666836 h 3666836"/>
              <a:gd name="connsiteX1" fmla="*/ 221473 w 442946"/>
              <a:gd name="connsiteY1" fmla="*/ 3629925 h 3666836"/>
              <a:gd name="connsiteX2" fmla="*/ 221473 w 442946"/>
              <a:gd name="connsiteY2" fmla="*/ 1870329 h 3666836"/>
              <a:gd name="connsiteX3" fmla="*/ 0 w 442946"/>
              <a:gd name="connsiteY3" fmla="*/ 1833418 h 3666836"/>
              <a:gd name="connsiteX4" fmla="*/ 221473 w 442946"/>
              <a:gd name="connsiteY4" fmla="*/ 1796507 h 3666836"/>
              <a:gd name="connsiteX5" fmla="*/ 221473 w 442946"/>
              <a:gd name="connsiteY5" fmla="*/ 36911 h 3666836"/>
              <a:gd name="connsiteX6" fmla="*/ 442946 w 442946"/>
              <a:gd name="connsiteY6" fmla="*/ 0 h 3666836"/>
              <a:gd name="connsiteX7" fmla="*/ 442946 w 442946"/>
              <a:gd name="connsiteY7" fmla="*/ 3666836 h 3666836"/>
              <a:gd name="connsiteX0" fmla="*/ 442946 w 442946"/>
              <a:gd name="connsiteY0" fmla="*/ 3666836 h 3666836"/>
              <a:gd name="connsiteX1" fmla="*/ 221473 w 442946"/>
              <a:gd name="connsiteY1" fmla="*/ 3629925 h 3666836"/>
              <a:gd name="connsiteX2" fmla="*/ 221473 w 442946"/>
              <a:gd name="connsiteY2" fmla="*/ 1870329 h 3666836"/>
              <a:gd name="connsiteX3" fmla="*/ 92364 w 442946"/>
              <a:gd name="connsiteY3" fmla="*/ 1805709 h 3666836"/>
              <a:gd name="connsiteX4" fmla="*/ 221473 w 442946"/>
              <a:gd name="connsiteY4" fmla="*/ 1796507 h 3666836"/>
              <a:gd name="connsiteX5" fmla="*/ 221473 w 442946"/>
              <a:gd name="connsiteY5" fmla="*/ 36911 h 3666836"/>
              <a:gd name="connsiteX6" fmla="*/ 442946 w 442946"/>
              <a:gd name="connsiteY6" fmla="*/ 0 h 3666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946" h="3666836" stroke="0" extrusionOk="0">
                <a:moveTo>
                  <a:pt x="442946" y="3666836"/>
                </a:moveTo>
                <a:cubicBezTo>
                  <a:pt x="320630" y="3666836"/>
                  <a:pt x="221473" y="3650310"/>
                  <a:pt x="221473" y="3629925"/>
                </a:cubicBezTo>
                <a:lnTo>
                  <a:pt x="221473" y="1870329"/>
                </a:lnTo>
                <a:cubicBezTo>
                  <a:pt x="221473" y="1849944"/>
                  <a:pt x="122316" y="1833418"/>
                  <a:pt x="0" y="1833418"/>
                </a:cubicBezTo>
                <a:cubicBezTo>
                  <a:pt x="122316" y="1833418"/>
                  <a:pt x="221473" y="1816892"/>
                  <a:pt x="221473" y="1796507"/>
                </a:cubicBezTo>
                <a:lnTo>
                  <a:pt x="221473" y="36911"/>
                </a:lnTo>
                <a:cubicBezTo>
                  <a:pt x="221473" y="16526"/>
                  <a:pt x="320630" y="0"/>
                  <a:pt x="442946" y="0"/>
                </a:cubicBezTo>
                <a:lnTo>
                  <a:pt x="442946" y="3666836"/>
                </a:lnTo>
                <a:close/>
              </a:path>
              <a:path w="442946" h="3666836" fill="none">
                <a:moveTo>
                  <a:pt x="442946" y="3666836"/>
                </a:moveTo>
                <a:cubicBezTo>
                  <a:pt x="320630" y="3666836"/>
                  <a:pt x="221473" y="3650310"/>
                  <a:pt x="221473" y="3629925"/>
                </a:cubicBezTo>
                <a:lnTo>
                  <a:pt x="221473" y="1870329"/>
                </a:lnTo>
                <a:cubicBezTo>
                  <a:pt x="221473" y="1849944"/>
                  <a:pt x="214680" y="1805709"/>
                  <a:pt x="92364" y="1805709"/>
                </a:cubicBezTo>
                <a:cubicBezTo>
                  <a:pt x="214680" y="1805709"/>
                  <a:pt x="221473" y="1816892"/>
                  <a:pt x="221473" y="1796507"/>
                </a:cubicBezTo>
                <a:lnTo>
                  <a:pt x="221473" y="36911"/>
                </a:lnTo>
                <a:cubicBezTo>
                  <a:pt x="221473" y="16526"/>
                  <a:pt x="320630" y="0"/>
                  <a:pt x="442946" y="0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839997" y="6424800"/>
            <a:ext cx="6505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Bell MT" panose="02020503060305020303" pitchFamily="18" charset="0"/>
                <a:cs typeface="Times New Roman" panose="02020603050405020304" pitchFamily="18" charset="0"/>
              </a:rPr>
              <a:t>Deformable GANs for Pose-based Human Image Generation</a:t>
            </a:r>
            <a:endParaRPr lang="zh-CN" altLang="en-US" sz="20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53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Bell MT" panose="02020503060305020303" pitchFamily="18" charset="0"/>
              </a:rPr>
              <a:t>现有方法及问题（</a:t>
            </a:r>
            <a:r>
              <a:rPr lang="en-US" altLang="zh-CN" sz="3200" dirty="0" smtClean="0">
                <a:latin typeface="Bell MT" panose="02020503060305020303" pitchFamily="18" charset="0"/>
              </a:rPr>
              <a:t>2</a:t>
            </a:r>
            <a:r>
              <a:rPr lang="zh-CN" altLang="en-US" sz="3200" dirty="0" smtClean="0">
                <a:latin typeface="Bell MT" panose="02020503060305020303" pitchFamily="18" charset="0"/>
              </a:rPr>
              <a:t>）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6688" y="1318849"/>
            <a:ext cx="3812262" cy="2790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Bell MT" panose="02020503060305020303" pitchFamily="18" charset="0"/>
              </a:rPr>
              <a:t>一阶</a:t>
            </a:r>
            <a:r>
              <a:rPr lang="en-US" altLang="zh-CN" dirty="0">
                <a:latin typeface="Bell MT" panose="02020503060305020303" pitchFamily="18" charset="0"/>
              </a:rPr>
              <a:t>Encoder-Decoder</a:t>
            </a:r>
            <a:r>
              <a:rPr lang="zh-CN" altLang="en-US" dirty="0">
                <a:latin typeface="Bell MT" panose="02020503060305020303" pitchFamily="18" charset="0"/>
              </a:rPr>
              <a:t>生成网络</a:t>
            </a:r>
            <a:r>
              <a:rPr lang="zh-CN" altLang="zh-CN" dirty="0" smtClean="0">
                <a:latin typeface="Bell MT" panose="02020503060305020303" pitchFamily="18" charset="0"/>
              </a:rPr>
              <a:t>；</a:t>
            </a:r>
            <a:endParaRPr lang="en-US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smtClean="0">
                <a:latin typeface="Bell MT" panose="02020503060305020303" pitchFamily="18" charset="0"/>
              </a:rPr>
              <a:t>Conditional GAN</a:t>
            </a:r>
            <a:r>
              <a:rPr lang="zh-CN" altLang="en-US" dirty="0" smtClean="0">
                <a:latin typeface="Bell MT" panose="02020503060305020303" pitchFamily="18" charset="0"/>
              </a:rPr>
              <a:t>；</a:t>
            </a:r>
            <a:endParaRPr lang="zh-CN" altLang="zh-CN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b="1" dirty="0" smtClean="0">
                <a:latin typeface="Bell MT" panose="02020503060305020303" pitchFamily="18" charset="0"/>
              </a:rPr>
              <a:t>Spatial Transformer Networks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dirty="0">
              <a:latin typeface="Bell MT" panose="02020503060305020303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26688" y="3812464"/>
            <a:ext cx="5146640" cy="2041438"/>
            <a:chOff x="5271689" y="4032307"/>
            <a:chExt cx="5146640" cy="2041438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6301" y="4032307"/>
              <a:ext cx="5042028" cy="2041438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5271689" y="5565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3</a:t>
              </a:r>
              <a:endParaRPr lang="zh-CN" altLang="en-US" b="1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24861" y="1965474"/>
            <a:ext cx="5517461" cy="1506107"/>
            <a:chOff x="5638219" y="2827623"/>
            <a:chExt cx="5517461" cy="150610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/>
            <a:srcRect t="2596" r="56244" b="-1"/>
            <a:stretch/>
          </p:blipFill>
          <p:spPr>
            <a:xfrm>
              <a:off x="5638219" y="2877128"/>
              <a:ext cx="1100282" cy="145660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1730" y="2837149"/>
              <a:ext cx="1123950" cy="14763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52223" y="2837149"/>
              <a:ext cx="1085850" cy="1438275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5"/>
            <a:srcRect l="53857"/>
            <a:stretch/>
          </p:blipFill>
          <p:spPr>
            <a:xfrm>
              <a:off x="8398018" y="2827623"/>
              <a:ext cx="1160318" cy="1495425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/>
            <a:srcRect l="44307" r="46143"/>
            <a:stretch/>
          </p:blipFill>
          <p:spPr>
            <a:xfrm>
              <a:off x="6781899" y="2838305"/>
              <a:ext cx="240146" cy="1495425"/>
            </a:xfrm>
            <a:prstGeom prst="rect">
              <a:avLst/>
            </a:prstGeom>
          </p:spPr>
        </p:pic>
        <p:sp>
          <p:nvSpPr>
            <p:cNvPr id="10" name="右箭头 9"/>
            <p:cNvSpPr/>
            <p:nvPr/>
          </p:nvSpPr>
          <p:spPr>
            <a:xfrm>
              <a:off x="9729714" y="3474106"/>
              <a:ext cx="239252" cy="13132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3617" y="3459855"/>
            <a:ext cx="5486670" cy="84217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2322" y="2514556"/>
            <a:ext cx="381000" cy="3429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897786" y="4188156"/>
            <a:ext cx="4971317" cy="1928538"/>
            <a:chOff x="5897786" y="4188156"/>
            <a:chExt cx="4971317" cy="192853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399" y="4395496"/>
              <a:ext cx="1192320" cy="172119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0" t="23610" r="11654" b="15400"/>
            <a:stretch/>
          </p:blipFill>
          <p:spPr>
            <a:xfrm>
              <a:off x="9631430" y="4579208"/>
              <a:ext cx="1237673" cy="1385454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786" y="4188156"/>
              <a:ext cx="1387151" cy="1849535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5"/>
            <a:srcRect l="44307" r="46143"/>
            <a:stretch/>
          </p:blipFill>
          <p:spPr>
            <a:xfrm>
              <a:off x="7245312" y="4524223"/>
              <a:ext cx="240146" cy="1495425"/>
            </a:xfrm>
            <a:prstGeom prst="rect">
              <a:avLst/>
            </a:prstGeom>
          </p:spPr>
        </p:pic>
        <p:sp>
          <p:nvSpPr>
            <p:cNvPr id="37" name="右箭头 36"/>
            <p:cNvSpPr/>
            <p:nvPr/>
          </p:nvSpPr>
          <p:spPr>
            <a:xfrm>
              <a:off x="9104293" y="5183248"/>
              <a:ext cx="239252" cy="13132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85184" y="5089407"/>
            <a:ext cx="295275" cy="3333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337211" y="2114114"/>
            <a:ext cx="1842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chemeClr val="bg1">
                    <a:lumMod val="65000"/>
                  </a:schemeClr>
                </a:solidFill>
              </a:rPr>
              <a:t>(      )</a:t>
            </a:r>
            <a:endParaRPr lang="zh-CN" altLang="en-US" sz="6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7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954157"/>
            <a:ext cx="10058400" cy="78320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Bell MT" panose="02020503060305020303" pitchFamily="18" charset="0"/>
              </a:rPr>
              <a:t>现有方法及问题（</a:t>
            </a:r>
            <a:r>
              <a:rPr lang="en-US" altLang="zh-CN" sz="3200" dirty="0" smtClean="0">
                <a:latin typeface="Bell MT" panose="02020503060305020303" pitchFamily="18" charset="0"/>
              </a:rPr>
              <a:t>3</a:t>
            </a:r>
            <a:r>
              <a:rPr lang="zh-CN" altLang="en-US" sz="3200" dirty="0" smtClean="0">
                <a:latin typeface="Bell MT" panose="02020503060305020303" pitchFamily="18" charset="0"/>
              </a:rPr>
              <a:t>）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C661-7F43-464E-9F7F-93A8B810B364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7" y="226605"/>
            <a:ext cx="821767" cy="8269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3526" y="1496582"/>
            <a:ext cx="25090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dirty="0" smtClean="0">
              <a:latin typeface="Bell MT" panose="02020503060305020303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Bell MT" panose="02020503060305020303" pitchFamily="18" charset="0"/>
              </a:rPr>
              <a:t>人体和服装的遮挡关系</a:t>
            </a:r>
            <a:endParaRPr lang="en-US" altLang="zh-CN" b="1" dirty="0" smtClean="0">
              <a:latin typeface="Bell MT" panose="02020503060305020303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dirty="0">
              <a:latin typeface="Bell MT" panose="02020503060305020303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77" y="2659374"/>
            <a:ext cx="2152073" cy="287839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75" y="2751513"/>
            <a:ext cx="2051166" cy="27348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018" y="2909455"/>
            <a:ext cx="1838557" cy="26540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46" y="2817095"/>
            <a:ext cx="2058953" cy="2972242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3344099" y="4396509"/>
            <a:ext cx="401300" cy="13039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8408283" y="4236497"/>
            <a:ext cx="401300" cy="13039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5952314" y="3010130"/>
            <a:ext cx="0" cy="2499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7761" y="2221474"/>
            <a:ext cx="295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0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1745</TotalTime>
  <Words>447</Words>
  <Application>Microsoft Office PowerPoint</Application>
  <PresentationFormat>宽屏</PresentationFormat>
  <Paragraphs>94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Adobe 黑体 Std R</vt:lpstr>
      <vt:lpstr>Adobe 明體 Std L</vt:lpstr>
      <vt:lpstr>等线</vt:lpstr>
      <vt:lpstr>黑体</vt:lpstr>
      <vt:lpstr>宋体</vt:lpstr>
      <vt:lpstr>Adobe Caslon Pro</vt:lpstr>
      <vt:lpstr>Bell MT</vt:lpstr>
      <vt:lpstr>Calibri</vt:lpstr>
      <vt:lpstr>Calibri Light</vt:lpstr>
      <vt:lpstr>Times New Roman</vt:lpstr>
      <vt:lpstr>Wingdings</vt:lpstr>
      <vt:lpstr>回顾</vt:lpstr>
      <vt:lpstr>基于图像的虚拟试装</vt:lpstr>
      <vt:lpstr>选题依据</vt:lpstr>
      <vt:lpstr>最终目标</vt:lpstr>
      <vt:lpstr>研究现状</vt:lpstr>
      <vt:lpstr>虚拟试装准则</vt:lpstr>
      <vt:lpstr>现有方法及问题（1）</vt:lpstr>
      <vt:lpstr>PowerPoint 演示文稿</vt:lpstr>
      <vt:lpstr>现有方法及问题（2）</vt:lpstr>
      <vt:lpstr>现有方法及问题（3）</vt:lpstr>
      <vt:lpstr>现有方法</vt:lpstr>
      <vt:lpstr>任务清单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Kaiyue</dc:creator>
  <cp:lastModifiedBy>Kaiyue Shen</cp:lastModifiedBy>
  <cp:revision>56</cp:revision>
  <dcterms:created xsi:type="dcterms:W3CDTF">2018-04-18T12:45:27Z</dcterms:created>
  <dcterms:modified xsi:type="dcterms:W3CDTF">2019-01-10T00:17:09Z</dcterms:modified>
</cp:coreProperties>
</file>